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50F6-1D66-2C4B-BB6C-6C899B20BDF6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E38E-4208-5649-B93D-102C0DADE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50F6-1D66-2C4B-BB6C-6C899B20BDF6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E38E-4208-5649-B93D-102C0DADE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50F6-1D66-2C4B-BB6C-6C899B20BDF6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E38E-4208-5649-B93D-102C0DADE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50F6-1D66-2C4B-BB6C-6C899B20BDF6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E38E-4208-5649-B93D-102C0DADE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50F6-1D66-2C4B-BB6C-6C899B20BDF6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E38E-4208-5649-B93D-102C0DADE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50F6-1D66-2C4B-BB6C-6C899B20BDF6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E38E-4208-5649-B93D-102C0DADE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50F6-1D66-2C4B-BB6C-6C899B20BDF6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E38E-4208-5649-B93D-102C0DADE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50F6-1D66-2C4B-BB6C-6C899B20BDF6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E38E-4208-5649-B93D-102C0DADE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50F6-1D66-2C4B-BB6C-6C899B20BDF6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E38E-4208-5649-B93D-102C0DADE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50F6-1D66-2C4B-BB6C-6C899B20BDF6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E38E-4208-5649-B93D-102C0DADE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50F6-1D66-2C4B-BB6C-6C899B20BDF6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E38E-4208-5649-B93D-102C0DADE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650F6-1D66-2C4B-BB6C-6C899B20BDF6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BE38E-4208-5649-B93D-102C0DADE7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Othello- Historical Context and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1 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Scene 1</a:t>
            </a:r>
          </a:p>
          <a:p>
            <a:pPr lvl="1"/>
            <a:r>
              <a:rPr lang="en-US" dirty="0"/>
              <a:t>arithmetician: archaic a </a:t>
            </a:r>
            <a:r>
              <a:rPr lang="en-US" dirty="0" smtClean="0"/>
              <a:t>mathematician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/>
              <a:t>bumbast</a:t>
            </a:r>
            <a:r>
              <a:rPr lang="en-US" dirty="0"/>
              <a:t>: archaic bombastic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coursers</a:t>
            </a:r>
            <a:r>
              <a:rPr lang="en-US" dirty="0"/>
              <a:t>: archaic horses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deluding</a:t>
            </a:r>
            <a:r>
              <a:rPr lang="en-US" dirty="0"/>
              <a:t>: misleading, deceiving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epithites</a:t>
            </a:r>
            <a:r>
              <a:rPr lang="en-US" dirty="0"/>
              <a:t>: archaic lazy, worthless vagrants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evades</a:t>
            </a:r>
            <a:r>
              <a:rPr lang="en-US" dirty="0"/>
              <a:t>: </a:t>
            </a:r>
            <a:r>
              <a:rPr lang="en-US" dirty="0" smtClean="0"/>
              <a:t>avoids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/>
              <a:t>fadom</a:t>
            </a:r>
            <a:r>
              <a:rPr lang="en-US" dirty="0"/>
              <a:t>: a unit of </a:t>
            </a:r>
            <a:r>
              <a:rPr lang="en-US" dirty="0" smtClean="0"/>
              <a:t>length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forsooth: archaic in truth, certainly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gennets</a:t>
            </a:r>
            <a:r>
              <a:rPr lang="en-US" dirty="0"/>
              <a:t>: Spanish </a:t>
            </a:r>
            <a:r>
              <a:rPr lang="en-US" dirty="0" smtClean="0"/>
              <a:t>horses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homage: allegiance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kindred</a:t>
            </a:r>
            <a:r>
              <a:rPr lang="en-US" dirty="0"/>
              <a:t>: archaic </a:t>
            </a:r>
            <a:r>
              <a:rPr lang="en-US" dirty="0" smtClean="0"/>
              <a:t>relatives</a:t>
            </a:r>
          </a:p>
          <a:p>
            <a:pPr lvl="1"/>
            <a:r>
              <a:rPr lang="en-US" dirty="0" smtClean="0"/>
              <a:t>Lascivious: </a:t>
            </a:r>
            <a:r>
              <a:rPr lang="en-US" dirty="0"/>
              <a:t>lewd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nonsuits</a:t>
            </a:r>
            <a:r>
              <a:rPr lang="en-US" dirty="0"/>
              <a:t>: archaic rejects, refuses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profess</a:t>
            </a:r>
            <a:r>
              <a:rPr lang="en-US" dirty="0"/>
              <a:t>: to admit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provender</a:t>
            </a:r>
            <a:r>
              <a:rPr lang="en-US" dirty="0"/>
              <a:t>: archaic feed for domestic </a:t>
            </a:r>
            <a:r>
              <a:rPr lang="en-US" dirty="0" smtClean="0"/>
              <a:t>animals</a:t>
            </a:r>
          </a:p>
          <a:p>
            <a:pPr lvl="1"/>
            <a:r>
              <a:rPr lang="en-US" dirty="0" smtClean="0"/>
              <a:t>purse</a:t>
            </a:r>
            <a:r>
              <a:rPr lang="en-US" dirty="0"/>
              <a:t>: archaic money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treason</a:t>
            </a:r>
            <a:r>
              <a:rPr lang="en-US" dirty="0"/>
              <a:t>: an act of disloyalty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trifle</a:t>
            </a:r>
            <a:r>
              <a:rPr lang="en-US" dirty="0"/>
              <a:t>: to toy, to </a:t>
            </a:r>
            <a:r>
              <a:rPr lang="en-US" dirty="0" smtClean="0"/>
              <a:t>tease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Scene 2</a:t>
            </a:r>
          </a:p>
          <a:p>
            <a:pPr lvl="1"/>
            <a:r>
              <a:rPr lang="en-US" dirty="0" smtClean="0"/>
              <a:t>carrack: archaic a merchant ship</a:t>
            </a:r>
          </a:p>
          <a:p>
            <a:pPr lvl="1"/>
            <a:r>
              <a:rPr lang="en-US" dirty="0" smtClean="0"/>
              <a:t>circumscription: restriction, restraint forbear: to hold back, to restrain oneself </a:t>
            </a:r>
          </a:p>
          <a:p>
            <a:pPr lvl="1"/>
            <a:r>
              <a:rPr lang="en-US" dirty="0" smtClean="0"/>
              <a:t>galleys: ships </a:t>
            </a:r>
          </a:p>
          <a:p>
            <a:pPr lvl="1"/>
            <a:r>
              <a:rPr lang="en-US" dirty="0" smtClean="0"/>
              <a:t>iniquity: an injustice</a:t>
            </a:r>
          </a:p>
          <a:p>
            <a:pPr lvl="1"/>
            <a:r>
              <a:rPr lang="en-US" dirty="0" smtClean="0"/>
              <a:t>palpable: evident </a:t>
            </a:r>
          </a:p>
          <a:p>
            <a:pPr lvl="1"/>
            <a:r>
              <a:rPr lang="en-US" dirty="0" smtClean="0"/>
              <a:t>prated: archaic chattered, babbled </a:t>
            </a:r>
          </a:p>
          <a:p>
            <a:pPr lvl="1"/>
            <a:r>
              <a:rPr lang="en-US" dirty="0" err="1" smtClean="0"/>
              <a:t>provulgate</a:t>
            </a:r>
            <a:r>
              <a:rPr lang="en-US" dirty="0" smtClean="0"/>
              <a:t>: archaic to promulgate, to make public</a:t>
            </a:r>
          </a:p>
          <a:p>
            <a:pPr lvl="1"/>
            <a:r>
              <a:rPr lang="en-US" dirty="0" smtClean="0"/>
              <a:t>scurvy: archaic insulting</a:t>
            </a:r>
          </a:p>
          <a:p>
            <a:pPr lvl="1"/>
            <a:r>
              <a:rPr lang="en-US" dirty="0" smtClean="0"/>
              <a:t>sequent: one after another</a:t>
            </a:r>
          </a:p>
          <a:p>
            <a:pPr lvl="1"/>
            <a:r>
              <a:rPr lang="en-US" dirty="0" err="1" smtClean="0"/>
              <a:t>unbonneted</a:t>
            </a:r>
            <a:r>
              <a:rPr lang="en-US" dirty="0" smtClean="0"/>
              <a:t>: archaic bare-headed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1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Scene 3 </a:t>
            </a:r>
          </a:p>
          <a:p>
            <a:pPr lvl="1"/>
            <a:r>
              <a:rPr lang="en-US" dirty="0" err="1"/>
              <a:t>accompt</a:t>
            </a:r>
            <a:r>
              <a:rPr lang="en-US" dirty="0"/>
              <a:t>: archaic an account, a reporting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antres</a:t>
            </a:r>
            <a:r>
              <a:rPr lang="en-US" dirty="0"/>
              <a:t>: caves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assay</a:t>
            </a:r>
            <a:r>
              <a:rPr lang="en-US" dirty="0"/>
              <a:t>: archaic an effort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composition</a:t>
            </a:r>
            <a:r>
              <a:rPr lang="en-US" dirty="0"/>
              <a:t>: archaic </a:t>
            </a:r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dilate</a:t>
            </a:r>
            <a:r>
              <a:rPr lang="en-US" dirty="0"/>
              <a:t>: to expand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engluts</a:t>
            </a:r>
            <a:r>
              <a:rPr lang="en-US" dirty="0"/>
              <a:t>: engulfs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facile</a:t>
            </a:r>
            <a:r>
              <a:rPr lang="en-US" dirty="0"/>
              <a:t>: simplistic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injointed</a:t>
            </a:r>
            <a:r>
              <a:rPr lang="en-US" dirty="0"/>
              <a:t>: archaic intersected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mountebanks</a:t>
            </a:r>
            <a:r>
              <a:rPr lang="en-US" dirty="0"/>
              <a:t>: archaic charlatans, </a:t>
            </a:r>
            <a:r>
              <a:rPr lang="en-US" dirty="0" smtClean="0"/>
              <a:t>quacks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Scene 3 continued</a:t>
            </a:r>
          </a:p>
          <a:p>
            <a:pPr lvl="1"/>
            <a:r>
              <a:rPr lang="en-US" dirty="0" smtClean="0"/>
              <a:t>overt: explicit, clear </a:t>
            </a:r>
          </a:p>
          <a:p>
            <a:pPr lvl="1"/>
            <a:r>
              <a:rPr lang="en-US" dirty="0" smtClean="0"/>
              <a:t>pageant: a show</a:t>
            </a:r>
          </a:p>
          <a:p>
            <a:pPr lvl="1"/>
            <a:r>
              <a:rPr lang="en-US" dirty="0" smtClean="0"/>
              <a:t> pliant: archaic suitable, favorable </a:t>
            </a:r>
          </a:p>
          <a:p>
            <a:pPr lvl="1"/>
            <a:r>
              <a:rPr lang="en-US" dirty="0" err="1" smtClean="0"/>
              <a:t>portance</a:t>
            </a:r>
            <a:r>
              <a:rPr lang="en-US" dirty="0" smtClean="0"/>
              <a:t>: archaic behavior, personal</a:t>
            </a:r>
          </a:p>
          <a:p>
            <a:pPr lvl="1"/>
            <a:r>
              <a:rPr lang="en-US" dirty="0" smtClean="0"/>
              <a:t> bearing reverend: honored </a:t>
            </a:r>
          </a:p>
          <a:p>
            <a:pPr lvl="1"/>
            <a:r>
              <a:rPr lang="en-US" dirty="0" err="1" smtClean="0"/>
              <a:t>unvarnish’d</a:t>
            </a:r>
            <a:r>
              <a:rPr lang="en-US" dirty="0" smtClean="0"/>
              <a:t>: plain, unembellished </a:t>
            </a:r>
          </a:p>
          <a:p>
            <a:pPr lvl="1"/>
            <a:r>
              <a:rPr lang="en-US" dirty="0" smtClean="0"/>
              <a:t>vouch: to declare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II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Scene 1 and 2 </a:t>
            </a:r>
          </a:p>
          <a:p>
            <a:pPr lvl="1"/>
            <a:r>
              <a:rPr lang="en-US" sz="2880" dirty="0"/>
              <a:t>abhor: to loathe</a:t>
            </a:r>
            <a:r>
              <a:rPr lang="en-US" sz="2880" dirty="0" smtClean="0"/>
              <a:t> </a:t>
            </a:r>
          </a:p>
          <a:p>
            <a:pPr lvl="1"/>
            <a:r>
              <a:rPr lang="en-US" sz="2880" dirty="0" smtClean="0"/>
              <a:t>billow</a:t>
            </a:r>
            <a:r>
              <a:rPr lang="en-US" sz="2880" dirty="0"/>
              <a:t>: a wave</a:t>
            </a:r>
            <a:r>
              <a:rPr lang="en-US" sz="2880" dirty="0" smtClean="0"/>
              <a:t> </a:t>
            </a:r>
          </a:p>
          <a:p>
            <a:pPr lvl="1"/>
            <a:r>
              <a:rPr lang="en-US" sz="2880" dirty="0" smtClean="0"/>
              <a:t>chidden</a:t>
            </a:r>
            <a:r>
              <a:rPr lang="en-US" sz="2880" dirty="0"/>
              <a:t>: archaic scolded</a:t>
            </a:r>
            <a:r>
              <a:rPr lang="en-US" sz="2880" dirty="0" smtClean="0"/>
              <a:t> </a:t>
            </a:r>
          </a:p>
          <a:p>
            <a:pPr lvl="1"/>
            <a:r>
              <a:rPr lang="en-US" sz="2880" dirty="0" smtClean="0"/>
              <a:t>chides</a:t>
            </a:r>
            <a:r>
              <a:rPr lang="en-US" sz="2880" dirty="0"/>
              <a:t>: scolds</a:t>
            </a:r>
            <a:r>
              <a:rPr lang="en-US" sz="2880" dirty="0" smtClean="0"/>
              <a:t> </a:t>
            </a:r>
          </a:p>
          <a:p>
            <a:pPr lvl="1"/>
            <a:r>
              <a:rPr lang="en-US" sz="2880" dirty="0" err="1" smtClean="0"/>
              <a:t>clyster</a:t>
            </a:r>
            <a:r>
              <a:rPr lang="en-US" sz="2880" dirty="0"/>
              <a:t>-pipes: archaic </a:t>
            </a:r>
            <a:r>
              <a:rPr lang="en-US" sz="2880" dirty="0" smtClean="0"/>
              <a:t>enema</a:t>
            </a:r>
          </a:p>
          <a:p>
            <a:pPr lvl="1"/>
            <a:r>
              <a:rPr lang="en-US" sz="2880" dirty="0" smtClean="0"/>
              <a:t>counterfeit</a:t>
            </a:r>
            <a:r>
              <a:rPr lang="en-US" sz="2880" dirty="0"/>
              <a:t>: to fake</a:t>
            </a:r>
            <a:r>
              <a:rPr lang="en-US" sz="2880" dirty="0" smtClean="0"/>
              <a:t> </a:t>
            </a:r>
          </a:p>
          <a:p>
            <a:pPr lvl="1"/>
            <a:r>
              <a:rPr lang="en-US" sz="2880" dirty="0" smtClean="0"/>
              <a:t>descry</a:t>
            </a:r>
            <a:r>
              <a:rPr lang="en-US" sz="2880" dirty="0"/>
              <a:t>: archaic to discern</a:t>
            </a:r>
            <a:r>
              <a:rPr lang="en-US" sz="2880" dirty="0" smtClean="0"/>
              <a:t> </a:t>
            </a:r>
          </a:p>
          <a:p>
            <a:pPr lvl="1"/>
            <a:r>
              <a:rPr lang="en-US" sz="2880" dirty="0" smtClean="0"/>
              <a:t>disrelish</a:t>
            </a:r>
            <a:r>
              <a:rPr lang="en-US" sz="2880" dirty="0"/>
              <a:t>: archaic to dislike</a:t>
            </a:r>
            <a:r>
              <a:rPr lang="en-US" sz="2880" dirty="0" smtClean="0"/>
              <a:t> </a:t>
            </a:r>
          </a:p>
          <a:p>
            <a:pPr lvl="1"/>
            <a:r>
              <a:rPr lang="en-US" sz="2880" dirty="0" err="1" smtClean="0"/>
              <a:t>enchafed</a:t>
            </a:r>
            <a:r>
              <a:rPr lang="en-US" sz="2880" dirty="0"/>
              <a:t>: tumultuous</a:t>
            </a:r>
            <a:r>
              <a:rPr lang="en-US" sz="2880" dirty="0" smtClean="0"/>
              <a:t> </a:t>
            </a:r>
          </a:p>
          <a:p>
            <a:pPr lvl="1"/>
            <a:r>
              <a:rPr lang="en-US" sz="2880" dirty="0" err="1" smtClean="0"/>
              <a:t>enwheel</a:t>
            </a:r>
            <a:r>
              <a:rPr lang="en-US" sz="2880" dirty="0"/>
              <a:t>: archaic to surround</a:t>
            </a:r>
            <a:r>
              <a:rPr lang="en-US" sz="2880" dirty="0" smtClean="0"/>
              <a:t> </a:t>
            </a:r>
          </a:p>
          <a:p>
            <a:pPr lvl="1"/>
            <a:r>
              <a:rPr lang="en-US" sz="2880" dirty="0" smtClean="0"/>
              <a:t>gorge</a:t>
            </a:r>
            <a:r>
              <a:rPr lang="en-US" sz="2880" dirty="0"/>
              <a:t>: throat</a:t>
            </a:r>
            <a:r>
              <a:rPr lang="en-US" sz="2880" dirty="0" smtClean="0"/>
              <a:t> </a:t>
            </a:r>
          </a:p>
          <a:p>
            <a:pPr lvl="1"/>
            <a:r>
              <a:rPr lang="en-US" sz="2880" dirty="0" smtClean="0"/>
              <a:t>incorporate</a:t>
            </a:r>
            <a:r>
              <a:rPr lang="en-US" sz="2880" dirty="0"/>
              <a:t>: united in one </a:t>
            </a:r>
            <a:r>
              <a:rPr lang="en-US" sz="2880" dirty="0" smtClean="0"/>
              <a:t>body</a:t>
            </a:r>
            <a:endParaRPr lang="en-US" sz="288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Scene 1 and 2 Cont</a:t>
            </a:r>
          </a:p>
          <a:p>
            <a:r>
              <a:rPr lang="en-US" dirty="0" smtClean="0"/>
              <a:t> indistinct: vague, hard to see </a:t>
            </a:r>
          </a:p>
          <a:p>
            <a:r>
              <a:rPr lang="en-US" dirty="0" smtClean="0"/>
              <a:t>mortise: a joint </a:t>
            </a:r>
          </a:p>
          <a:p>
            <a:r>
              <a:rPr lang="en-US" dirty="0" smtClean="0"/>
              <a:t>mutiny: a rebellion </a:t>
            </a:r>
          </a:p>
          <a:p>
            <a:r>
              <a:rPr lang="en-US" dirty="0" smtClean="0"/>
              <a:t>paradoxes: contradictions that prove to be true </a:t>
            </a:r>
          </a:p>
          <a:p>
            <a:r>
              <a:rPr lang="en-US" dirty="0" smtClean="0"/>
              <a:t>paragons: those that surpass or transcend; those that represent the ideal </a:t>
            </a:r>
          </a:p>
          <a:p>
            <a:r>
              <a:rPr lang="en-US" dirty="0" smtClean="0"/>
              <a:t>pate: archaic head </a:t>
            </a:r>
          </a:p>
          <a:p>
            <a:r>
              <a:rPr lang="en-US" dirty="0" smtClean="0"/>
              <a:t>perdition: ruin </a:t>
            </a:r>
          </a:p>
          <a:p>
            <a:r>
              <a:rPr lang="en-US" dirty="0" smtClean="0"/>
              <a:t>pestilent: diseased, destructive </a:t>
            </a:r>
          </a:p>
          <a:p>
            <a:r>
              <a:rPr lang="en-US" dirty="0" smtClean="0"/>
              <a:t>prattle: to chatter </a:t>
            </a:r>
          </a:p>
          <a:p>
            <a:r>
              <a:rPr lang="en-US" dirty="0" err="1" smtClean="0"/>
              <a:t>ruffian’d</a:t>
            </a:r>
            <a:r>
              <a:rPr lang="en-US" dirty="0" smtClean="0"/>
              <a:t>: archaic roughed up </a:t>
            </a:r>
          </a:p>
          <a:p>
            <a:r>
              <a:rPr lang="en-US" dirty="0" smtClean="0"/>
              <a:t>satiety: satisfaction</a:t>
            </a: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Othello Historical Context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smtClean="0"/>
              <a:t>Context</a:t>
            </a:r>
          </a:p>
          <a:p>
            <a:pPr lvl="1"/>
            <a:r>
              <a:rPr smtClean="0"/>
              <a:t>Scholars disagree as to when Shakespeare finished writing </a:t>
            </a:r>
            <a:r>
              <a:rPr i="1" smtClean="0"/>
              <a:t>Othello</a:t>
            </a:r>
            <a:r>
              <a:rPr smtClean="0"/>
              <a:t>, </a:t>
            </a:r>
            <a:r>
              <a:rPr b="1" smtClean="0"/>
              <a:t>but we can date the play from its first performance by the King's Men on November 1, 1604</a:t>
            </a:r>
            <a:r>
              <a:rPr smtClean="0"/>
              <a:t>, at the court of James I</a:t>
            </a:r>
            <a:endParaRPr lang="en-US" smtClean="0"/>
          </a:p>
          <a:p>
            <a:pPr lvl="1"/>
            <a:r>
              <a:rPr smtClean="0"/>
              <a:t>Shakespeare's principal </a:t>
            </a:r>
            <a:r>
              <a:rPr b="1" smtClean="0"/>
              <a:t>source for the plot was a short story by the Italian writer Cinthio Giambattista Giraldi (1504-1574)</a:t>
            </a:r>
            <a:r>
              <a:rPr smtClean="0"/>
              <a:t>, </a:t>
            </a:r>
            <a:r>
              <a:rPr b="1" smtClean="0"/>
              <a:t>who included it in a collection of 100 domestic stories titled </a:t>
            </a:r>
            <a:r>
              <a:rPr b="1" i="1" smtClean="0"/>
              <a:t>Hecatommithi</a:t>
            </a:r>
            <a:r>
              <a:rPr b="1" smtClean="0"/>
              <a:t>, published in Venice in 1566.</a:t>
            </a:r>
            <a:endParaRPr lang="en-US" b="1" smtClean="0"/>
          </a:p>
          <a:p>
            <a:pPr lvl="2"/>
            <a:r>
              <a:rPr smtClean="0"/>
              <a:t>The plotof Cinthio's story centers on four characters, all of whom</a:t>
            </a:r>
            <a:r>
              <a:rPr lang="en-US" smtClean="0"/>
              <a:t> </a:t>
            </a:r>
            <a:r>
              <a:rPr smtClean="0"/>
              <a:t>Shakespeare borrowed for his tragedy: the Moor, the Ensign, the Captain and the Moor's wife, Disdemona</a:t>
            </a:r>
            <a:endParaRPr lang="en-US" smtClean="0"/>
          </a:p>
          <a:p>
            <a:pPr lvl="3"/>
            <a:r>
              <a:rPr lang="en-US" b="1" smtClean="0"/>
              <a:t>Disdemona is the only character name he kept—means “unfortunate” </a:t>
            </a:r>
          </a:p>
          <a:p>
            <a:pPr lvl="1"/>
            <a:endParaRPr lang="en-US" b="1" smtClean="0"/>
          </a:p>
          <a:p>
            <a:pPr lvl="1"/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Historical Climate</a:t>
            </a:r>
          </a:p>
          <a:p>
            <a:pPr lvl="1"/>
            <a:r>
              <a:rPr dirty="0" smtClean="0"/>
              <a:t>Early17th-century English attitudes toward non-Europeans were largely</a:t>
            </a:r>
            <a:r>
              <a:rPr lang="en-US" dirty="0" smtClean="0"/>
              <a:t> </a:t>
            </a:r>
            <a:r>
              <a:rPr dirty="0" smtClean="0"/>
              <a:t>shaped by the government's diplomatic policies and, to a lesserextent, by exotic stories brought back by travelers overseas.</a:t>
            </a:r>
            <a:endParaRPr lang="en-US" dirty="0"/>
          </a:p>
          <a:p>
            <a:pPr lvl="1"/>
            <a:r>
              <a:rPr b="1" dirty="0" smtClean="0"/>
              <a:t>The term “moor” was derived from the name of the country Mauritania but was used to refer to North Africans, West Africans or, even more loosely, for non-whites or Muslims of any origin.</a:t>
            </a:r>
            <a:r>
              <a:rPr dirty="0" smtClean="0"/>
              <a:t> </a:t>
            </a:r>
            <a:endParaRPr lang="en-US" dirty="0" smtClean="0"/>
          </a:p>
          <a:p>
            <a:pPr lvl="2"/>
            <a:r>
              <a:rPr dirty="0" smtClean="0"/>
              <a:t>North and West Africans living in Elizabethan England were frequently </a:t>
            </a:r>
            <a:r>
              <a:rPr b="1" dirty="0" smtClean="0"/>
              <a:t>singled ou</a:t>
            </a:r>
            <a:r>
              <a:rPr dirty="0" smtClean="0"/>
              <a:t>t for their unusual dress, behavior and customs </a:t>
            </a:r>
            <a:r>
              <a:rPr b="1" dirty="0" smtClean="0"/>
              <a:t>and were commonly referred to as “devils” or “villains.”</a:t>
            </a:r>
            <a:endParaRPr lang="en-US" b="1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dirty="0" smtClean="0"/>
              <a:t>Some scholars have speculated that Shakespeare wrote </a:t>
            </a:r>
            <a:r>
              <a:rPr i="1" dirty="0" smtClean="0"/>
              <a:t>Othello</a:t>
            </a:r>
            <a:r>
              <a:rPr dirty="0" smtClean="0"/>
              <a:t> toplease James I, who had a keen interest in the history of theTurks and their defeat by the Christians in the Battle of Lepantoin 1571.</a:t>
            </a:r>
            <a:endParaRPr lang="en-US" dirty="0" smtClean="0"/>
          </a:p>
          <a:p>
            <a:pPr lvl="2"/>
            <a:r>
              <a:rPr dirty="0" smtClean="0"/>
              <a:t> In assigning Othello, the Christian general, the roleof defending Cyprus against the Turks, Shakespeare gives anod to recent military history but also signals to the Elizabethans that his hero is a “civilized” (non-Muslim) African and, therefore, worthy of their empathy.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b="1" dirty="0" smtClean="0"/>
              <a:t>As the setting for the original story </a:t>
            </a:r>
            <a:r>
              <a:rPr dirty="0" smtClean="0"/>
              <a:t>(and substitute for Shakespeare's London)</a:t>
            </a:r>
            <a:r>
              <a:rPr b="1" dirty="0" smtClean="0"/>
              <a:t>, Venice provides a natural environment for the figure of the Moor to be both revered and despised.</a:t>
            </a:r>
            <a:endParaRPr lang="en-US" b="1" dirty="0" smtClean="0"/>
          </a:p>
          <a:p>
            <a:pPr lvl="1"/>
            <a:r>
              <a:rPr dirty="0" smtClean="0"/>
              <a:t> According to Venetian law, </a:t>
            </a:r>
            <a:r>
              <a:rPr b="1" dirty="0" smtClean="0"/>
              <a:t>the Venetian Republic's army general was required to be a foreigner. </a:t>
            </a:r>
            <a:endParaRPr lang="en-US" b="1" dirty="0" smtClean="0"/>
          </a:p>
          <a:p>
            <a:pPr lvl="1"/>
            <a:r>
              <a:rPr dirty="0" smtClean="0"/>
              <a:t>Since Shakespeare's Venetians reflect the mo</a:t>
            </a:r>
            <a:r>
              <a:rPr lang="en-US" dirty="0" err="1" smtClean="0"/>
              <a:t>o</a:t>
            </a:r>
            <a:r>
              <a:rPr dirty="0" smtClean="0"/>
              <a:t>res of English society, it follows </a:t>
            </a:r>
            <a:r>
              <a:rPr b="1" dirty="0" smtClean="0"/>
              <a:t>that Venetian society would admire Othello for his valor and leadership but still recoil at the notion of his marrying into its families.</a:t>
            </a:r>
            <a:endParaRPr lang="en-US" b="1" dirty="0" smtClean="0"/>
          </a:p>
          <a:p>
            <a:pPr lvl="1"/>
            <a:r>
              <a:rPr dirty="0" smtClean="0"/>
              <a:t>Shakespeare calls on his audiences to consider the person before them, complex as he may be, rather than judging him by inherited assumptions</a:t>
            </a:r>
            <a:r>
              <a:rPr lang="en-US" dirty="0" smtClean="0"/>
              <a:t>.</a:t>
            </a:r>
          </a:p>
          <a:p>
            <a:pPr lvl="1"/>
            <a:r>
              <a:rPr dirty="0" smtClean="0"/>
              <a:t> Shakespeare makes the stage a venue for closer examination, a place where audiences may begin to relate to “others,” not all at once, but one extraordinary example at a time.</a:t>
            </a:r>
            <a:endParaRPr lang="en-US" dirty="0" smtClean="0"/>
          </a:p>
          <a:p>
            <a:pPr lvl="2"/>
            <a:r>
              <a:rPr dirty="0" smtClean="0"/>
              <a:t> In adapting Cinthio</a:t>
            </a:r>
            <a:r>
              <a:rPr b="1" dirty="0" smtClean="0"/>
              <a:t>, Shakespeare sets up familiar stereotypes to explode them and to teach his audiences compassion for those whom society uses but never fully embraces as countrymen.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881</Words>
  <Application>Microsoft Macintosh PowerPoint</Application>
  <PresentationFormat>On-screen Show (4:3)</PresentationFormat>
  <Paragraphs>96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Othello- Historical Context and Vocabulary</vt:lpstr>
      <vt:lpstr>Act 1 Vocabulary </vt:lpstr>
      <vt:lpstr>Act 1 </vt:lpstr>
      <vt:lpstr>Act II </vt:lpstr>
      <vt:lpstr>Othello Historical Context</vt:lpstr>
      <vt:lpstr>Slide 6</vt:lpstr>
      <vt:lpstr>Slide 7</vt:lpstr>
      <vt:lpstr>Setting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Othello- Historical Context and Vocabulary</dc:title>
  <dc:creator>Leonela Gonzalez</dc:creator>
  <cp:lastModifiedBy>Leonela Gonzalez</cp:lastModifiedBy>
  <cp:revision>6</cp:revision>
  <dcterms:created xsi:type="dcterms:W3CDTF">2014-10-27T02:23:02Z</dcterms:created>
  <dcterms:modified xsi:type="dcterms:W3CDTF">2014-10-27T03:06:56Z</dcterms:modified>
</cp:coreProperties>
</file>